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5"/>
  </p:notesMasterIdLst>
  <p:sldIdLst>
    <p:sldId id="259" r:id="rId6"/>
    <p:sldId id="286" r:id="rId7"/>
    <p:sldId id="285" r:id="rId8"/>
    <p:sldId id="287" r:id="rId9"/>
    <p:sldId id="261" r:id="rId10"/>
    <p:sldId id="289" r:id="rId11"/>
    <p:sldId id="263" r:id="rId12"/>
    <p:sldId id="288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000"/>
    <a:srgbClr val="0C2340"/>
    <a:srgbClr val="D343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F9591A-F911-4120-B0FB-13AFB38DFC86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FA488-4516-499A-AD4D-F11EB0AFC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46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3228DB-A70D-4B7F-9FE4-EDF1C9251F9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4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C86E81-BBED-43A7-9CBC-48207C9A1A90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C234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6845" y="2412441"/>
            <a:ext cx="3441355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16844" y="3886200"/>
            <a:ext cx="344135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8A64267-FDD5-41D1-9FD8-0A6846A3C130}"/>
              </a:ext>
            </a:extLst>
          </p:cNvPr>
          <p:cNvCxnSpPr/>
          <p:nvPr userDrawn="1"/>
        </p:nvCxnSpPr>
        <p:spPr>
          <a:xfrm>
            <a:off x="4572000" y="2130425"/>
            <a:ext cx="0" cy="3508375"/>
          </a:xfrm>
          <a:prstGeom prst="line">
            <a:avLst/>
          </a:prstGeom>
          <a:ln>
            <a:solidFill>
              <a:srgbClr val="F26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picture containing text&#10;&#10;Description automatically generated">
            <a:extLst>
              <a:ext uri="{FF2B5EF4-FFF2-40B4-BE49-F238E27FC236}">
                <a16:creationId xmlns:a16="http://schemas.microsoft.com/office/drawing/2014/main" id="{4B7FE5EA-168D-4EA2-BD76-87170CCB08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8671" y="4011972"/>
            <a:ext cx="3229173" cy="914400"/>
          </a:xfrm>
          <a:prstGeom prst="rect">
            <a:avLst/>
          </a:prstGeom>
        </p:spPr>
      </p:pic>
      <p:pic>
        <p:nvPicPr>
          <p:cNvPr id="18" name="Picture 17" descr="Logo&#10;&#10;Description automatically generated">
            <a:extLst>
              <a:ext uri="{FF2B5EF4-FFF2-40B4-BE49-F238E27FC236}">
                <a16:creationId xmlns:a16="http://schemas.microsoft.com/office/drawing/2014/main" id="{B5E18FB1-485F-415C-B588-F8FD16DD834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8671" y="2698823"/>
            <a:ext cx="2238222" cy="73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00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6154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University of Texas at San Antonio, One UTSA Circle, San Antonio, TX 78249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53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46822"/>
            <a:ext cx="4038600" cy="43793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46822"/>
            <a:ext cx="4038600" cy="43793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429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04059"/>
            <a:ext cx="4040188" cy="3622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86429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04059"/>
            <a:ext cx="4041775" cy="3622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8" y="1844294"/>
            <a:ext cx="3008313" cy="428187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4E0A2CD9-2FF0-49F9-A6BF-DA6B3E6CC374}"/>
              </a:ext>
            </a:extLst>
          </p:cNvPr>
          <p:cNvGrpSpPr/>
          <p:nvPr userDrawn="1"/>
        </p:nvGrpSpPr>
        <p:grpSpPr>
          <a:xfrm>
            <a:off x="0" y="6257925"/>
            <a:ext cx="9144000" cy="600075"/>
            <a:chOff x="0" y="6257925"/>
            <a:chExt cx="12192000" cy="60007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12FB570-FEF3-4DD1-B38B-42DBDD9248F2}"/>
                </a:ext>
              </a:extLst>
            </p:cNvPr>
            <p:cNvSpPr/>
            <p:nvPr userDrawn="1"/>
          </p:nvSpPr>
          <p:spPr>
            <a:xfrm>
              <a:off x="0" y="6267450"/>
              <a:ext cx="12192000" cy="590550"/>
            </a:xfrm>
            <a:prstGeom prst="rect">
              <a:avLst/>
            </a:prstGeom>
            <a:solidFill>
              <a:srgbClr val="0C2340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3C5C973-F6DB-4C04-BD6D-28DF38A615F9}"/>
                </a:ext>
              </a:extLst>
            </p:cNvPr>
            <p:cNvCxnSpPr/>
            <p:nvPr userDrawn="1"/>
          </p:nvCxnSpPr>
          <p:spPr>
            <a:xfrm>
              <a:off x="0" y="6257925"/>
              <a:ext cx="12192000" cy="0"/>
            </a:xfrm>
            <a:prstGeom prst="line">
              <a:avLst/>
            </a:prstGeom>
            <a:noFill/>
            <a:ln w="38100" cap="flat" cmpd="sng" algn="ctr">
              <a:solidFill>
                <a:srgbClr val="F15A22"/>
              </a:solidFill>
              <a:prstDash val="solid"/>
              <a:miter lim="800000"/>
            </a:ln>
            <a:effectLst/>
          </p:spPr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382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6346"/>
            <a:ext cx="8229600" cy="4369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800D448A-D197-7F4A-8E84-3B67A649E24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The University of Texas at San Antonio, One UTSA Circle, San Antonio, TX 78249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E0A2CD9-2FF0-49F9-A6BF-DA6B3E6CC374}"/>
              </a:ext>
            </a:extLst>
          </p:cNvPr>
          <p:cNvGrpSpPr/>
          <p:nvPr userDrawn="1"/>
        </p:nvGrpSpPr>
        <p:grpSpPr>
          <a:xfrm>
            <a:off x="0" y="0"/>
            <a:ext cx="9144000" cy="590550"/>
            <a:chOff x="406400" y="-1091293"/>
            <a:chExt cx="12192000" cy="59055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12FB570-FEF3-4DD1-B38B-42DBDD9248F2}"/>
                </a:ext>
              </a:extLst>
            </p:cNvPr>
            <p:cNvSpPr/>
            <p:nvPr userDrawn="1"/>
          </p:nvSpPr>
          <p:spPr>
            <a:xfrm>
              <a:off x="406400" y="-1091293"/>
              <a:ext cx="12192000" cy="590550"/>
            </a:xfrm>
            <a:prstGeom prst="rect">
              <a:avLst/>
            </a:prstGeom>
            <a:solidFill>
              <a:srgbClr val="0C2340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3C5C973-F6DB-4C04-BD6D-28DF38A615F9}"/>
                </a:ext>
              </a:extLst>
            </p:cNvPr>
            <p:cNvCxnSpPr/>
            <p:nvPr userDrawn="1"/>
          </p:nvCxnSpPr>
          <p:spPr>
            <a:xfrm>
              <a:off x="406400" y="-502323"/>
              <a:ext cx="12192000" cy="0"/>
            </a:xfrm>
            <a:prstGeom prst="line">
              <a:avLst/>
            </a:prstGeom>
            <a:noFill/>
            <a:ln w="38100" cap="flat" cmpd="sng" algn="ctr">
              <a:solidFill>
                <a:srgbClr val="F15A22"/>
              </a:solidFill>
              <a:prstDash val="solid"/>
              <a:miter lim="800000"/>
            </a:ln>
            <a:effectLst/>
          </p:spPr>
        </p:cxnSp>
      </p:grpSp>
      <p:sp>
        <p:nvSpPr>
          <p:cNvPr id="17" name="TextBox 16"/>
          <p:cNvSpPr txBox="1"/>
          <p:nvPr userDrawn="1"/>
        </p:nvSpPr>
        <p:spPr>
          <a:xfrm>
            <a:off x="6553200" y="95220"/>
            <a:ext cx="3773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solidFill>
                  <a:schemeClr val="bg1"/>
                </a:solidFill>
                <a:latin typeface="+mj-lt"/>
                <a:cs typeface="Helvetica" panose="020B0604020202020204" pitchFamily="34" charset="0"/>
              </a:rPr>
              <a:t>business.utsa.edu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0790DEE-0280-4B20-B234-698D915E92B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110681"/>
            <a:ext cx="2425195" cy="35661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016845" y="2741215"/>
            <a:ext cx="3441355" cy="2303397"/>
          </a:xfrm>
        </p:spPr>
        <p:txBody>
          <a:bodyPr/>
          <a:lstStyle/>
          <a:p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TOWN HALL</a:t>
            </a:r>
          </a:p>
        </p:txBody>
      </p:sp>
    </p:spTree>
    <p:extLst>
      <p:ext uri="{BB962C8B-B14F-4D97-AF65-F5344CB8AC3E}">
        <p14:creationId xmlns:p14="http://schemas.microsoft.com/office/powerpoint/2010/main" val="11507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31BFF-40EE-49AD-B5BF-FA753927D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77DA9-590A-4A1F-A55E-D32E5093E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Enrollment</a:t>
            </a:r>
          </a:p>
          <a:p>
            <a:r>
              <a:rPr lang="en-US" dirty="0"/>
              <a:t>Financial Position</a:t>
            </a:r>
          </a:p>
          <a:p>
            <a:r>
              <a:rPr lang="en-US" dirty="0"/>
              <a:t>Carlos Alvarez Naming</a:t>
            </a:r>
          </a:p>
          <a:p>
            <a:r>
              <a:rPr lang="en-US" dirty="0"/>
              <a:t>Building Updates</a:t>
            </a:r>
          </a:p>
          <a:p>
            <a:r>
              <a:rPr lang="en-US" dirty="0"/>
              <a:t>Fall Work Modality Planning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7F89C-C781-4816-BF65-F5BF95F7A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CB7FC-04BC-40E6-A7DB-97704526F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The University of Texas at San Antonio, One UTSA Circle, San Antonio, TX 78249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3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Spring Enrollment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4081"/>
            <a:ext cx="4670946" cy="3277791"/>
          </a:xfrm>
        </p:spPr>
        <p:txBody>
          <a:bodyPr/>
          <a:lstStyle/>
          <a:p>
            <a:r>
              <a:rPr lang="en-US" dirty="0"/>
              <a:t>College continues to grow enrollment</a:t>
            </a:r>
          </a:p>
          <a:p>
            <a:endParaRPr lang="en-US" dirty="0"/>
          </a:p>
          <a:p>
            <a:r>
              <a:rPr lang="en-US" dirty="0"/>
              <a:t>Positive impact for budget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356350"/>
            <a:ext cx="1097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ctr" defTabSz="457200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The University of Texas at San Antonio, One UTSA Circle, San Antonio, TX 78249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972" y="2467590"/>
            <a:ext cx="793638" cy="7843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97366" y="2096171"/>
            <a:ext cx="2648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Undergraduates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33672" y="3910294"/>
            <a:ext cx="1825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Graduates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54737" y="2637801"/>
            <a:ext cx="9621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0C2340"/>
                </a:solidFill>
                <a:latin typeface="Arial Black" panose="020B0A04020102020204" pitchFamily="34" charset="0"/>
              </a:rPr>
              <a:t>4%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93736" y="3272674"/>
            <a:ext cx="1825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C2340"/>
                </a:solidFill>
              </a:rPr>
              <a:t>5,962 students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10147" y="5141011"/>
            <a:ext cx="1809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1,345</a:t>
            </a:r>
            <a:r>
              <a:rPr lang="en-US" b="1" dirty="0">
                <a:solidFill>
                  <a:srgbClr val="0C2340"/>
                </a:solidFill>
              </a:rPr>
              <a:t> students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93736" y="4395030"/>
            <a:ext cx="11759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0C2340"/>
                </a:solidFill>
                <a:latin typeface="Arial Black" panose="020B0A04020102020204" pitchFamily="34" charset="0"/>
              </a:rPr>
              <a:t>43%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510" y="4289486"/>
            <a:ext cx="793638" cy="78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453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60B835C-976D-4C8B-974A-AC5850A23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320" y="1064320"/>
            <a:ext cx="8106311" cy="1271160"/>
          </a:xfrm>
        </p:spPr>
        <p:txBody>
          <a:bodyPr>
            <a:noAutofit/>
          </a:bodyPr>
          <a:lstStyle/>
          <a:p>
            <a:r>
              <a:rPr lang="en-US" sz="2800" dirty="0"/>
              <a:t>Revenue Based on Activity</a:t>
            </a:r>
          </a:p>
          <a:p>
            <a:r>
              <a:rPr lang="en-US" sz="2800" dirty="0"/>
              <a:t>(enrollment, credit hours</a:t>
            </a:r>
            <a:r>
              <a:rPr lang="en-US" dirty="0"/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1672B2-C2B5-43E6-8C92-8546A6B9B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081" y="2877043"/>
            <a:ext cx="1786857" cy="1765835"/>
          </a:xfrm>
          <a:prstGeom prst="rect">
            <a:avLst/>
          </a:prstGeom>
          <a:noFill/>
        </p:spPr>
      </p:pic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1349A59A-F2A3-4FB0-BF26-2B692E4CFA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19938" y="3226085"/>
            <a:ext cx="4493838" cy="627781"/>
          </a:xfrm>
        </p:spPr>
        <p:txBody>
          <a:bodyPr>
            <a:noAutofit/>
          </a:bodyPr>
          <a:lstStyle/>
          <a:p>
            <a:r>
              <a:rPr lang="en-US" sz="2800" dirty="0"/>
              <a:t>IRM Distribution for FY22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77DA9-590A-4A1F-A55E-D32E5093EE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04309" y="3865197"/>
            <a:ext cx="2725096" cy="13076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i="0" u="none" strike="noStrike" baseline="0" dirty="0"/>
              <a:t>$801,493 </a:t>
            </a:r>
            <a:r>
              <a:rPr lang="en-US" b="0" i="0" u="none" strike="noStrike" baseline="0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07F89C-C781-4816-BF65-F5BF95F7A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800D448A-D197-7F4A-8E84-3B67A649E247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CB7FC-04BC-40E6-A7DB-97704526F48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57200" y="6356350"/>
            <a:ext cx="82296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The University of Texas at San Antonio, One UTSA Circle, San Antonio, TX 78249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C94508-1202-4794-987A-9151EAB055EC}"/>
              </a:ext>
            </a:extLst>
          </p:cNvPr>
          <p:cNvSpPr txBox="1"/>
          <p:nvPr/>
        </p:nvSpPr>
        <p:spPr>
          <a:xfrm>
            <a:off x="979773" y="5677321"/>
            <a:ext cx="70352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https://www.utsa.edu/budget/irm/training-resources.html</a:t>
            </a:r>
          </a:p>
        </p:txBody>
      </p:sp>
    </p:spTree>
    <p:extLst>
      <p:ext uri="{BB962C8B-B14F-4D97-AF65-F5344CB8AC3E}">
        <p14:creationId xmlns:p14="http://schemas.microsoft.com/office/powerpoint/2010/main" val="938258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1B290-7B10-42F3-BE02-44AA6D8A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for IRM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ED790-C729-439E-A4FB-3075BE61F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FACULTY SUPPORT</a:t>
            </a:r>
          </a:p>
          <a:p>
            <a:pPr lvl="1"/>
            <a:r>
              <a:rPr lang="en-US" dirty="0"/>
              <a:t>Instructional Needs</a:t>
            </a:r>
          </a:p>
          <a:p>
            <a:pPr lvl="1"/>
            <a:r>
              <a:rPr lang="en-US" dirty="0"/>
              <a:t>Potential Salary Adjustments</a:t>
            </a:r>
          </a:p>
          <a:p>
            <a:pPr lvl="1"/>
            <a:endParaRPr lang="en-US" dirty="0"/>
          </a:p>
          <a:p>
            <a:r>
              <a:rPr lang="en-US" b="1" dirty="0"/>
              <a:t>STUDENT SUPPORT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COLLEGE INVESTMENTS</a:t>
            </a:r>
          </a:p>
          <a:p>
            <a:pPr lvl="1"/>
            <a:r>
              <a:rPr lang="en-US" dirty="0"/>
              <a:t>Staff Resources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06C23F-6DA7-4BB9-9ED0-E392EE18A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C4790-FAE8-4C94-9F5B-7C7C62FB60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The University of Texas at San Antonio, One UTSA Circle, San Antonio, TX 78249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663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E31EF-CBD3-4070-B451-B20B1A973C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Carlos Alvarez Gift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ADEED2-260C-40D2-92E0-E54FB0B26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37171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Research/TRIP Eligible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4C20FF-3204-4A90-80D1-8E1C0F36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E9698-2853-41DD-BFCE-7075780B90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The University of Texas at San Antonio, One UTSA Circle, San Antonio, TX 78249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04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A picture containing indoor&#10;&#10;Description automatically generated">
            <a:extLst>
              <a:ext uri="{FF2B5EF4-FFF2-40B4-BE49-F238E27FC236}">
                <a16:creationId xmlns:a16="http://schemas.microsoft.com/office/drawing/2014/main" id="{62673C42-DB5C-43B4-9FF2-165C0479BFC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5400000">
            <a:off x="371938" y="4062605"/>
            <a:ext cx="2275692" cy="2105169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27203-F76B-4BC7-9714-86134637B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F1B1A-559D-43D5-A5C8-4CE0A7342D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The University of Texas at San Antonio, One UTSA Circle, San Antonio, TX 78249</a:t>
            </a:r>
            <a:endParaRPr lang="en-US" dirty="0"/>
          </a:p>
        </p:txBody>
      </p:sp>
      <p:pic>
        <p:nvPicPr>
          <p:cNvPr id="1026" name="225309D1-B424-4AB1-A768-B265FB634130">
            <a:extLst>
              <a:ext uri="{FF2B5EF4-FFF2-40B4-BE49-F238E27FC236}">
                <a16:creationId xmlns:a16="http://schemas.microsoft.com/office/drawing/2014/main" id="{D471C3CC-7C67-46D3-89FD-F68C618700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43" y="3966333"/>
            <a:ext cx="2336997" cy="2275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1C1B27D5-BFE1-41DB-A5A3-8F24CF4FF8C0">
            <a:extLst>
              <a:ext uri="{FF2B5EF4-FFF2-40B4-BE49-F238E27FC236}">
                <a16:creationId xmlns:a16="http://schemas.microsoft.com/office/drawing/2014/main" id="{F055B105-83C7-468A-A472-9AFBA8299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848" y="3966333"/>
            <a:ext cx="2679695" cy="2253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D38404-88BD-4E3A-A7ED-2B85C7E516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0758" y="815583"/>
            <a:ext cx="5690968" cy="304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562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1B290-7B10-42F3-BE02-44AA6D8A3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Work Modality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06C23F-6DA7-4BB9-9ED0-E392EE18A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C4790-FAE8-4C94-9F5B-7C7C62FB60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The University of Texas at San Antonio, One UTSA Circle, San Antonio, TX 78249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AFD2CF-3358-41CB-A4D6-3D7E2824F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403" y="2368123"/>
            <a:ext cx="8229599" cy="2902519"/>
          </a:xfrm>
        </p:spPr>
        <p:txBody>
          <a:bodyPr>
            <a:normAutofit/>
          </a:bodyPr>
          <a:lstStyle/>
          <a:p>
            <a:r>
              <a:rPr lang="en-US" dirty="0"/>
              <a:t>Department units submit business cases to Dean</a:t>
            </a:r>
          </a:p>
          <a:p>
            <a:endParaRPr lang="en-US" dirty="0"/>
          </a:p>
          <a:p>
            <a:r>
              <a:rPr lang="en-US" dirty="0"/>
              <a:t>Final communication no later than July 1</a:t>
            </a:r>
          </a:p>
        </p:txBody>
      </p:sp>
    </p:spTree>
    <p:extLst>
      <p:ext uri="{BB962C8B-B14F-4D97-AF65-F5344CB8AC3E}">
        <p14:creationId xmlns:p14="http://schemas.microsoft.com/office/powerpoint/2010/main" val="407744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008D9-61CE-4748-8FE1-B768C5A63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848171"/>
            <a:ext cx="7772400" cy="1362075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E8BF3-C7DD-458A-AB35-8E32059E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D448A-D197-7F4A-8E84-3B67A649E247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26576-2A9F-4CAE-A0DB-0B19513FDF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The University of Texas at San Antonio, One UTSA Circle, San Antonio, TX 78249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794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TSA">
      <a:dk1>
        <a:srgbClr val="002244"/>
      </a:dk1>
      <a:lt1>
        <a:sysClr val="window" lastClr="FFFFFF"/>
      </a:lt1>
      <a:dk2>
        <a:srgbClr val="002244"/>
      </a:dk2>
      <a:lt2>
        <a:srgbClr val="D5D2CA"/>
      </a:lt2>
      <a:accent1>
        <a:srgbClr val="F26000"/>
      </a:accent1>
      <a:accent2>
        <a:srgbClr val="F3EC7A"/>
      </a:accent2>
      <a:accent3>
        <a:srgbClr val="A4B7B8"/>
      </a:accent3>
      <a:accent4>
        <a:srgbClr val="ABC785"/>
      </a:accent4>
      <a:accent5>
        <a:srgbClr val="156570"/>
      </a:accent5>
      <a:accent6>
        <a:srgbClr val="9DBCB0"/>
      </a:accent6>
      <a:hlink>
        <a:srgbClr val="F26000"/>
      </a:hlink>
      <a:folHlink>
        <a:srgbClr val="F2A26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e08ca3d-02e5-49e5-ac3f-ddf65e9d53cb">NYC5UXAAA45M-5-55</_dlc_DocId>
    <_dlc_DocIdUrl xmlns="9e08ca3d-02e5-49e5-ac3f-ddf65e9d53cb">
      <Url>https://utsacloud.sharepoint.com/sites/vper/branding/_layouts/15/DocIdRedir.aspx?ID=NYC5UXAAA45M-5-55</Url>
      <Description>NYC5UXAAA45M-5-55</Description>
    </_dlc_DocIdUrl>
    <SharedWithUsers xmlns="ea33289b-e463-45d0-b152-6ca9771e771e">
      <UserInfo>
        <DisplayName>Kevin McCollom</DisplayName>
        <AccountId>297</AccountId>
        <AccountType/>
      </UserInfo>
      <UserInfo>
        <DisplayName>Deborah Silliman</DisplayName>
        <AccountId>516</AccountId>
        <AccountType/>
      </UserInfo>
      <UserInfo>
        <DisplayName>Kayla Larsen</DisplayName>
        <AccountId>669</AccountId>
        <AccountType/>
      </UserInfo>
      <UserInfo>
        <DisplayName>Oyinkansola Adeoye</DisplayName>
        <AccountId>1196</AccountId>
        <AccountType/>
      </UserInfo>
      <UserInfo>
        <DisplayName>Cerise Edmonds</DisplayName>
        <AccountId>732</AccountId>
        <AccountType/>
      </UserInfo>
      <UserInfo>
        <DisplayName>Raitza Garcia</DisplayName>
        <AccountId>1478</AccountId>
        <AccountType/>
      </UserInfo>
      <UserInfo>
        <DisplayName>Liliana Gomez</DisplayName>
        <AccountId>201</AccountId>
        <AccountType/>
      </UserInfo>
      <UserInfo>
        <DisplayName>Rebecca Palomo</DisplayName>
        <AccountId>2020</AccountId>
        <AccountType/>
      </UserInfo>
      <UserInfo>
        <DisplayName>Herbert Ganey</DisplayName>
        <AccountId>2047</AccountId>
        <AccountType/>
      </UserInfo>
      <UserInfo>
        <DisplayName>Biran Jallow</DisplayName>
        <AccountId>2242</AccountId>
        <AccountType/>
      </UserInfo>
      <UserInfo>
        <DisplayName>Jennifer Evetts</DisplayName>
        <AccountId>2244</AccountId>
        <AccountType/>
      </UserInfo>
      <UserInfo>
        <DisplayName>Daniela Sanchez</DisplayName>
        <AccountId>2305</AccountId>
        <AccountType/>
      </UserInfo>
      <UserInfo>
        <DisplayName>David Nguyen</DisplayName>
        <AccountId>2065</AccountId>
        <AccountType/>
      </UserInfo>
      <UserInfo>
        <DisplayName>Ana Alvarez</DisplayName>
        <AccountId>812</AccountId>
        <AccountType/>
      </UserInfo>
      <UserInfo>
        <DisplayName>Liz Rockstroh</DisplayName>
        <AccountId>1900</AccountId>
        <AccountType/>
      </UserInfo>
    </SharedWithUsers>
    <LastSharedByUser xmlns="ea33289b-e463-45d0-b152-6ca9771e771e">oyinkansola.adeoye@utsa.edu</LastSharedByUser>
    <LastSharedByTime xmlns="ea33289b-e463-45d0-b152-6ca9771e771e">2016-04-27T03:47:28+00:00</LastSharedByTim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329F619BF3F44A9372EA4393708BFF" ma:contentTypeVersion="10" ma:contentTypeDescription="Create a new document." ma:contentTypeScope="" ma:versionID="939baccfd92605925360e64c8c683992">
  <xsd:schema xmlns:xsd="http://www.w3.org/2001/XMLSchema" xmlns:xs="http://www.w3.org/2001/XMLSchema" xmlns:p="http://schemas.microsoft.com/office/2006/metadata/properties" xmlns:ns2="9e08ca3d-02e5-49e5-ac3f-ddf65e9d53cb" xmlns:ns3="ea33289b-e463-45d0-b152-6ca9771e771e" xmlns:ns4="e99ea873-ec20-48cf-a309-84fee3f36cab" targetNamespace="http://schemas.microsoft.com/office/2006/metadata/properties" ma:root="true" ma:fieldsID="35154622c03efc41dc6b9da2cada633a" ns2:_="" ns3:_="" ns4:_="">
    <xsd:import namespace="9e08ca3d-02e5-49e5-ac3f-ddf65e9d53cb"/>
    <xsd:import namespace="ea33289b-e463-45d0-b152-6ca9771e771e"/>
    <xsd:import namespace="e99ea873-ec20-48cf-a309-84fee3f36ca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08ca3d-02e5-49e5-ac3f-ddf65e9d53c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33289b-e463-45d0-b152-6ca9771e771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5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9ea873-ec20-48cf-a309-84fee3f36c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050EF4-0C88-4619-B3BE-F222C61E7F29}">
  <ds:schemaRefs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ea33289b-e463-45d0-b152-6ca9771e771e"/>
    <ds:schemaRef ds:uri="http://schemas.microsoft.com/office/infopath/2007/PartnerControls"/>
    <ds:schemaRef ds:uri="e99ea873-ec20-48cf-a309-84fee3f36cab"/>
    <ds:schemaRef ds:uri="9e08ca3d-02e5-49e5-ac3f-ddf65e9d53cb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362C4AD-04DD-4406-A155-0D570CA669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08ca3d-02e5-49e5-ac3f-ddf65e9d53cb"/>
    <ds:schemaRef ds:uri="ea33289b-e463-45d0-b152-6ca9771e771e"/>
    <ds:schemaRef ds:uri="e99ea873-ec20-48cf-a309-84fee3f36c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3301F5-3D44-4DDC-90B3-43B57C2BE366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0978E03-AC80-468F-92C7-DE81D3A2F2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884</TotalTime>
  <Words>257</Words>
  <Application>Microsoft Office PowerPoint</Application>
  <PresentationFormat>On-screen Show (4:3)</PresentationFormat>
  <Paragraphs>56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Office Theme</vt:lpstr>
      <vt:lpstr>SPRING 2021 TOWN HALL</vt:lpstr>
      <vt:lpstr>AGENDA</vt:lpstr>
      <vt:lpstr>Spring Enrollment</vt:lpstr>
      <vt:lpstr>PowerPoint Presentation</vt:lpstr>
      <vt:lpstr>Goals for IRM Distribution</vt:lpstr>
      <vt:lpstr>Carlos Alvarez Gift</vt:lpstr>
      <vt:lpstr>PowerPoint Presentation</vt:lpstr>
      <vt:lpstr>Work Modality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 Haga</dc:creator>
  <cp:lastModifiedBy>Pamela C. Smith</cp:lastModifiedBy>
  <cp:revision>34</cp:revision>
  <dcterms:created xsi:type="dcterms:W3CDTF">2012-02-23T16:05:57Z</dcterms:created>
  <dcterms:modified xsi:type="dcterms:W3CDTF">2021-05-20T15:49:37Z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0x010100E1329F619BF3F44A9372EA4393708BFF</vt:lpwstr>
  </property>
  <property fmtid="{D5CDD505-2E9C-101B-9397-08002B2CF9AE}" pid="3" name="URL">
    <vt:lpwstr/>
  </property>
  <property fmtid="{D5CDD505-2E9C-101B-9397-08002B2CF9AE}" pid="4" name="DocumentSetDescription">
    <vt:lpwstr/>
  </property>
  <property fmtid="{D5CDD505-2E9C-101B-9397-08002B2CF9AE}" pid="5" name="_dlc_DocIdItemGuid">
    <vt:lpwstr>53d51fd0-922d-4dc6-a03e-88f407432a63</vt:lpwstr>
  </property>
</Properties>
</file>